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trillium@ontariodrugbenefit.ca" TargetMode="External"/><Relationship Id="rId2" Type="http://schemas.openxmlformats.org/officeDocument/2006/relationships/hyperlink" Target="https://www.ontario.ca/page/get-coverage-prescription-drug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sac-isc.gc.ca/eng/1568396042341/156839615982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adp@ontario.ca" TargetMode="External"/><Relationship Id="rId2" Type="http://schemas.openxmlformats.org/officeDocument/2006/relationships/hyperlink" Target="https://www.ontario.ca/page/assistive-devices-progra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directory.lionsclubs.org/?language=EN#_ga=2.60823470.345285857.1631219207-1386545605.163121920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382E-69F4-4A64-8657-84EC2741B99D}"/>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Resources for NIHB Denials</a:t>
            </a:r>
          </a:p>
        </p:txBody>
      </p:sp>
      <p:sp>
        <p:nvSpPr>
          <p:cNvPr id="3" name="Subtitle 2">
            <a:extLst>
              <a:ext uri="{FF2B5EF4-FFF2-40B4-BE49-F238E27FC236}">
                <a16:creationId xmlns:a16="http://schemas.microsoft.com/office/drawing/2014/main" id="{9002F727-9595-4DCA-8F64-6891DCEF36AD}"/>
              </a:ext>
            </a:extLst>
          </p:cNvPr>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Matachewan First Nation</a:t>
            </a:r>
          </a:p>
          <a:p>
            <a:r>
              <a:rPr lang="en-US" dirty="0">
                <a:latin typeface="Calibri" panose="020F0502020204030204" pitchFamily="34" charset="0"/>
                <a:cs typeface="Calibri" panose="020F0502020204030204" pitchFamily="34" charset="0"/>
              </a:rPr>
              <a:t>Health Department</a:t>
            </a:r>
          </a:p>
          <a:p>
            <a:endParaRPr lang="en-US" dirty="0"/>
          </a:p>
        </p:txBody>
      </p:sp>
    </p:spTree>
    <p:extLst>
      <p:ext uri="{BB962C8B-B14F-4D97-AF65-F5344CB8AC3E}">
        <p14:creationId xmlns:p14="http://schemas.microsoft.com/office/powerpoint/2010/main" val="62725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FDCE-D6BB-4751-B51B-D61795AFC098}"/>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Chiefs of Ontario NIHB Navigators</a:t>
            </a:r>
            <a:br>
              <a:rPr lang="en-US" dirty="0">
                <a:latin typeface="Calibri" panose="020F0502020204030204" pitchFamily="34" charset="0"/>
                <a:cs typeface="Calibri" panose="020F0502020204030204" pitchFamily="34" charset="0"/>
              </a:rPr>
            </a:br>
            <a:endParaRPr lang="en-US"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D63C58C-EF3D-4578-8053-4BB1261760B5}"/>
              </a:ext>
            </a:extLst>
          </p:cNvPr>
          <p:cNvSpPr txBox="1"/>
          <p:nvPr/>
        </p:nvSpPr>
        <p:spPr>
          <a:xfrm>
            <a:off x="1655113" y="2683991"/>
            <a:ext cx="2638591" cy="2308324"/>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Northern NIHB Navigator</a:t>
            </a:r>
          </a:p>
          <a:p>
            <a:r>
              <a:rPr lang="en-US" dirty="0">
                <a:latin typeface="Calibri" panose="020F0502020204030204" pitchFamily="34" charset="0"/>
                <a:cs typeface="Calibri" panose="020F0502020204030204" pitchFamily="34" charset="0"/>
              </a:rPr>
              <a:t>Emily King</a:t>
            </a:r>
          </a:p>
          <a:p>
            <a:r>
              <a:rPr lang="en-US" dirty="0">
                <a:latin typeface="Calibri" panose="020F0502020204030204" pitchFamily="34" charset="0"/>
                <a:cs typeface="Calibri" panose="020F0502020204030204" pitchFamily="34" charset="0"/>
              </a:rPr>
              <a:t>Emily.King@coo.org</a:t>
            </a:r>
          </a:p>
          <a:p>
            <a:r>
              <a:rPr lang="en-US" dirty="0">
                <a:latin typeface="Calibri" panose="020F0502020204030204" pitchFamily="34" charset="0"/>
                <a:cs typeface="Calibri" panose="020F0502020204030204" pitchFamily="34" charset="0"/>
              </a:rPr>
              <a:t>Office: (807) 626‐9339  </a:t>
            </a:r>
          </a:p>
          <a:p>
            <a:r>
              <a:rPr lang="en-US" dirty="0">
                <a:latin typeface="Calibri" panose="020F0502020204030204" pitchFamily="34" charset="0"/>
                <a:cs typeface="Calibri" panose="020F0502020204030204" pitchFamily="34" charset="0"/>
              </a:rPr>
              <a:t>Cell: (416) 573‐7611</a:t>
            </a:r>
          </a:p>
          <a:p>
            <a:r>
              <a:rPr lang="en-US" dirty="0">
                <a:latin typeface="Calibri" panose="020F0502020204030204" pitchFamily="34" charset="0"/>
                <a:cs typeface="Calibri" panose="020F0502020204030204" pitchFamily="34" charset="0"/>
              </a:rPr>
              <a:t>Toll Free: 1‐877‐517‐6527  </a:t>
            </a:r>
          </a:p>
          <a:p>
            <a:endParaRPr lang="en-US" dirty="0"/>
          </a:p>
          <a:p>
            <a:r>
              <a:rPr lang="en-US" dirty="0"/>
              <a:t>  </a:t>
            </a:r>
          </a:p>
        </p:txBody>
      </p:sp>
      <p:sp>
        <p:nvSpPr>
          <p:cNvPr id="6" name="TextBox 5">
            <a:extLst>
              <a:ext uri="{FF2B5EF4-FFF2-40B4-BE49-F238E27FC236}">
                <a16:creationId xmlns:a16="http://schemas.microsoft.com/office/drawing/2014/main" id="{DEC99285-4DEC-4B2B-AB62-901B2489A66C}"/>
              </a:ext>
            </a:extLst>
          </p:cNvPr>
          <p:cNvSpPr txBox="1"/>
          <p:nvPr/>
        </p:nvSpPr>
        <p:spPr>
          <a:xfrm>
            <a:off x="7373779" y="2690336"/>
            <a:ext cx="6118696" cy="1477328"/>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Northern NIHB Navigator </a:t>
            </a:r>
          </a:p>
          <a:p>
            <a:r>
              <a:rPr lang="en-US" dirty="0">
                <a:latin typeface="Calibri" panose="020F0502020204030204" pitchFamily="34" charset="0"/>
                <a:cs typeface="Calibri" panose="020F0502020204030204" pitchFamily="34" charset="0"/>
              </a:rPr>
              <a:t>Jennifer </a:t>
            </a:r>
            <a:r>
              <a:rPr lang="en-US" dirty="0" err="1">
                <a:latin typeface="Calibri" panose="020F0502020204030204" pitchFamily="34" charset="0"/>
                <a:cs typeface="Calibri" panose="020F0502020204030204" pitchFamily="34" charset="0"/>
              </a:rPr>
              <a:t>Shisheesh</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Jennifer.Shisheesh@coo.org</a:t>
            </a:r>
          </a:p>
          <a:p>
            <a:r>
              <a:rPr lang="en-US" dirty="0">
                <a:latin typeface="Calibri" panose="020F0502020204030204" pitchFamily="34" charset="0"/>
                <a:cs typeface="Calibri" panose="020F0502020204030204" pitchFamily="34" charset="0"/>
              </a:rPr>
              <a:t>Office: (807) 626‐9339  </a:t>
            </a:r>
          </a:p>
          <a:p>
            <a:r>
              <a:rPr lang="en-US" dirty="0">
                <a:latin typeface="Calibri" panose="020F0502020204030204" pitchFamily="34" charset="0"/>
                <a:cs typeface="Calibri" panose="020F0502020204030204" pitchFamily="34" charset="0"/>
              </a:rPr>
              <a:t>Toll Free: 1‐877‐517‐6527  </a:t>
            </a:r>
          </a:p>
        </p:txBody>
      </p:sp>
      <p:sp>
        <p:nvSpPr>
          <p:cNvPr id="8" name="TextBox 7">
            <a:extLst>
              <a:ext uri="{FF2B5EF4-FFF2-40B4-BE49-F238E27FC236}">
                <a16:creationId xmlns:a16="http://schemas.microsoft.com/office/drawing/2014/main" id="{0EF5FF44-E241-46B4-819A-6C7700F5EDF3}"/>
              </a:ext>
            </a:extLst>
          </p:cNvPr>
          <p:cNvSpPr txBox="1"/>
          <p:nvPr/>
        </p:nvSpPr>
        <p:spPr>
          <a:xfrm>
            <a:off x="4631635" y="4253651"/>
            <a:ext cx="6758608" cy="1477328"/>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Southern NIHB Navigators</a:t>
            </a:r>
          </a:p>
          <a:p>
            <a:r>
              <a:rPr lang="en-US" dirty="0" err="1">
                <a:latin typeface="Calibri" panose="020F0502020204030204" pitchFamily="34" charset="0"/>
                <a:cs typeface="Calibri" panose="020F0502020204030204" pitchFamily="34" charset="0"/>
              </a:rPr>
              <a:t>Miryan</a:t>
            </a:r>
            <a:r>
              <a:rPr lang="en-US" dirty="0">
                <a:latin typeface="Calibri" panose="020F0502020204030204" pitchFamily="34" charset="0"/>
                <a:cs typeface="Calibri" panose="020F0502020204030204" pitchFamily="34" charset="0"/>
              </a:rPr>
              <a:t> Rutledge</a:t>
            </a:r>
          </a:p>
          <a:p>
            <a:r>
              <a:rPr lang="en-US" dirty="0">
                <a:latin typeface="Calibri" panose="020F0502020204030204" pitchFamily="34" charset="0"/>
                <a:cs typeface="Calibri" panose="020F0502020204030204" pitchFamily="34" charset="0"/>
              </a:rPr>
              <a:t>miryan.rutledge@coo.org</a:t>
            </a:r>
          </a:p>
          <a:p>
            <a:r>
              <a:rPr lang="en-US" dirty="0">
                <a:latin typeface="Calibri" panose="020F0502020204030204" pitchFamily="34" charset="0"/>
                <a:cs typeface="Calibri" panose="020F0502020204030204" pitchFamily="34" charset="0"/>
              </a:rPr>
              <a:t>Office: 416‐597‐1266  </a:t>
            </a:r>
          </a:p>
          <a:p>
            <a:r>
              <a:rPr lang="en-US" dirty="0">
                <a:latin typeface="Calibri" panose="020F0502020204030204" pitchFamily="34" charset="0"/>
                <a:cs typeface="Calibri" panose="020F0502020204030204" pitchFamily="34" charset="0"/>
              </a:rPr>
              <a:t>Cell: 416‐522‐7459</a:t>
            </a:r>
          </a:p>
        </p:txBody>
      </p:sp>
    </p:spTree>
    <p:extLst>
      <p:ext uri="{BB962C8B-B14F-4D97-AF65-F5344CB8AC3E}">
        <p14:creationId xmlns:p14="http://schemas.microsoft.com/office/powerpoint/2010/main" val="64721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7284-2219-4191-8009-019EAF0D99E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Trillium </a:t>
            </a:r>
          </a:p>
        </p:txBody>
      </p:sp>
      <p:sp>
        <p:nvSpPr>
          <p:cNvPr id="4" name="TextBox 3">
            <a:extLst>
              <a:ext uri="{FF2B5EF4-FFF2-40B4-BE49-F238E27FC236}">
                <a16:creationId xmlns:a16="http://schemas.microsoft.com/office/drawing/2014/main" id="{D3EE73F0-7AAA-4304-9E35-3B56BF0A136A}"/>
              </a:ext>
            </a:extLst>
          </p:cNvPr>
          <p:cNvSpPr txBox="1"/>
          <p:nvPr/>
        </p:nvSpPr>
        <p:spPr>
          <a:xfrm>
            <a:off x="3159870" y="2607691"/>
            <a:ext cx="6118696" cy="923330"/>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If you have high prescription-drug costs – compared to your household income – you might </a:t>
            </a:r>
            <a:r>
              <a:rPr lang="en-US" sz="1400" dirty="0">
                <a:latin typeface="Calibri" panose="020F0502020204030204" pitchFamily="34" charset="0"/>
                <a:cs typeface="Calibri" panose="020F0502020204030204" pitchFamily="34" charset="0"/>
              </a:rPr>
              <a:t>qualify</a:t>
            </a:r>
            <a:r>
              <a:rPr lang="en-US" dirty="0">
                <a:latin typeface="Calibri" panose="020F0502020204030204" pitchFamily="34" charset="0"/>
                <a:cs typeface="Calibri" panose="020F0502020204030204" pitchFamily="34" charset="0"/>
              </a:rPr>
              <a:t> for the Trillium Drug Program.</a:t>
            </a:r>
          </a:p>
        </p:txBody>
      </p:sp>
      <p:sp>
        <p:nvSpPr>
          <p:cNvPr id="6" name="TextBox 5">
            <a:extLst>
              <a:ext uri="{FF2B5EF4-FFF2-40B4-BE49-F238E27FC236}">
                <a16:creationId xmlns:a16="http://schemas.microsoft.com/office/drawing/2014/main" id="{03953D43-22F2-4966-B325-C91D8C6AD22A}"/>
              </a:ext>
            </a:extLst>
          </p:cNvPr>
          <p:cNvSpPr txBox="1"/>
          <p:nvPr/>
        </p:nvSpPr>
        <p:spPr>
          <a:xfrm>
            <a:off x="4285034" y="3531021"/>
            <a:ext cx="6118696" cy="261610"/>
          </a:xfrm>
          <a:prstGeom prst="rect">
            <a:avLst/>
          </a:prstGeom>
          <a:noFill/>
        </p:spPr>
        <p:txBody>
          <a:bodyPr wrap="square">
            <a:spAutoFit/>
          </a:bodyPr>
          <a:lstStyle/>
          <a:p>
            <a:r>
              <a:rPr lang="en-US" sz="1100" u="sng" dirty="0">
                <a:solidFill>
                  <a:srgbClr val="0563C1"/>
                </a:solidFill>
                <a:effectLst/>
                <a:latin typeface="Calibri" panose="020F0502020204030204" pitchFamily="34" charset="0"/>
                <a:ea typeface="Times New Roman" panose="02020603050405020304" pitchFamily="18" charset="0"/>
                <a:hlinkClick r:id="rId2"/>
              </a:rPr>
              <a:t>https://www.ontario.ca/page/get-coverage-prescription-drugs</a:t>
            </a:r>
            <a:endParaRPr lang="en-US" dirty="0"/>
          </a:p>
        </p:txBody>
      </p:sp>
      <p:sp>
        <p:nvSpPr>
          <p:cNvPr id="8" name="TextBox 7">
            <a:extLst>
              <a:ext uri="{FF2B5EF4-FFF2-40B4-BE49-F238E27FC236}">
                <a16:creationId xmlns:a16="http://schemas.microsoft.com/office/drawing/2014/main" id="{A04F7F75-3DE1-488C-8A46-D481DC9EDD5E}"/>
              </a:ext>
            </a:extLst>
          </p:cNvPr>
          <p:cNvSpPr txBox="1"/>
          <p:nvPr/>
        </p:nvSpPr>
        <p:spPr>
          <a:xfrm>
            <a:off x="3036652" y="3852713"/>
            <a:ext cx="6118696" cy="2693045"/>
          </a:xfrm>
          <a:prstGeom prst="rect">
            <a:avLst/>
          </a:prstGeom>
          <a:noFill/>
        </p:spPr>
        <p:txBody>
          <a:bodyPr wrap="square">
            <a:spAutoFit/>
          </a:bodyPr>
          <a:lstStyle/>
          <a:p>
            <a:pPr algn="ctr"/>
            <a:r>
              <a:rPr lang="en-US" sz="1400" dirty="0">
                <a:effectLst/>
                <a:latin typeface="Calibri" panose="020F0502020204030204" pitchFamily="34" charset="0"/>
                <a:ea typeface="Times New Roman" panose="02020603050405020304" pitchFamily="18" charset="0"/>
              </a:rPr>
              <a:t>Trillium Drug Program (TDP) application</a:t>
            </a:r>
            <a:br>
              <a:rPr lang="en-US" sz="1400" dirty="0">
                <a:effectLst/>
                <a:latin typeface="Calibri" panose="020F0502020204030204" pitchFamily="34" charset="0"/>
                <a:ea typeface="Times New Roman" panose="02020603050405020304" pitchFamily="18" charset="0"/>
              </a:rPr>
            </a:br>
            <a:r>
              <a:rPr lang="en-US" sz="1400" b="1" dirty="0">
                <a:effectLst/>
                <a:latin typeface="Calibri" panose="020F0502020204030204" pitchFamily="34" charset="0"/>
                <a:ea typeface="Times New Roman" panose="02020603050405020304" pitchFamily="18" charset="0"/>
              </a:rPr>
              <a:t>To submit a Trillium Drug Program application or supporting documentation, you can either:</a:t>
            </a:r>
            <a:br>
              <a:rPr lang="en-US" sz="1400" b="1" dirty="0">
                <a:effectLst/>
                <a:latin typeface="Calibri" panose="020F0502020204030204" pitchFamily="34" charset="0"/>
                <a:ea typeface="Times New Roman" panose="02020603050405020304" pitchFamily="18" charset="0"/>
              </a:rPr>
            </a:br>
            <a:br>
              <a:rPr lang="en-US" sz="1400" dirty="0">
                <a:effectLst/>
                <a:latin typeface="Calibri" panose="020F0502020204030204" pitchFamily="34" charset="0"/>
                <a:ea typeface="Times New Roman" panose="02020603050405020304" pitchFamily="18" charset="0"/>
              </a:rPr>
            </a:br>
            <a:r>
              <a:rPr lang="en-US" sz="1400" dirty="0">
                <a:effectLst/>
                <a:latin typeface="Calibri" panose="020F0502020204030204" pitchFamily="34" charset="0"/>
                <a:ea typeface="Times New Roman" panose="02020603050405020304" pitchFamily="18" charset="0"/>
              </a:rPr>
              <a:t>fax the documents to 416-642-3034</a:t>
            </a:r>
            <a:br>
              <a:rPr lang="en-US" sz="1400" dirty="0">
                <a:effectLst/>
                <a:latin typeface="Calibri" panose="020F0502020204030204" pitchFamily="34" charset="0"/>
                <a:ea typeface="Times New Roman" panose="02020603050405020304" pitchFamily="18" charset="0"/>
              </a:rPr>
            </a:br>
            <a:r>
              <a:rPr lang="en-US" sz="1400" dirty="0">
                <a:effectLst/>
                <a:latin typeface="Calibri" panose="020F0502020204030204" pitchFamily="34" charset="0"/>
                <a:ea typeface="Times New Roman" panose="02020603050405020304" pitchFamily="18" charset="0"/>
              </a:rPr>
              <a:t>e-mail the documents to </a:t>
            </a:r>
            <a:r>
              <a:rPr lang="en-US" sz="1400" u="sng" dirty="0">
                <a:solidFill>
                  <a:srgbClr val="0563C1"/>
                </a:solidFill>
                <a:effectLst/>
                <a:latin typeface="Calibri" panose="020F0502020204030204" pitchFamily="34" charset="0"/>
                <a:ea typeface="Times New Roman" panose="02020603050405020304" pitchFamily="18" charset="0"/>
                <a:hlinkClick r:id="rId3"/>
              </a:rPr>
              <a:t>trillium@ontariodrugbenefit.ca</a:t>
            </a:r>
            <a:br>
              <a:rPr lang="en-US" sz="1400" dirty="0">
                <a:effectLst/>
                <a:latin typeface="Calibri" panose="020F0502020204030204" pitchFamily="34" charset="0"/>
                <a:ea typeface="Times New Roman" panose="02020603050405020304" pitchFamily="18" charset="0"/>
              </a:rPr>
            </a:br>
            <a:r>
              <a:rPr lang="en-US" sz="1400" b="1" dirty="0">
                <a:effectLst/>
                <a:latin typeface="Calibri" panose="020F0502020204030204" pitchFamily="34" charset="0"/>
                <a:ea typeface="Times New Roman" panose="02020603050405020304" pitchFamily="18" charset="0"/>
              </a:rPr>
              <a:t>If faxing or emailing, you must mail the original signed form to the TDP by Canada Post when the outbreak is over. </a:t>
            </a:r>
          </a:p>
          <a:p>
            <a:pPr algn="ctr"/>
            <a:r>
              <a:rPr lang="en-US" sz="1400" b="1" dirty="0">
                <a:effectLst/>
                <a:latin typeface="Calibri" panose="020F0502020204030204" pitchFamily="34" charset="0"/>
                <a:ea typeface="Times New Roman" panose="02020603050405020304" pitchFamily="18" charset="0"/>
              </a:rPr>
              <a:t>When you mail us the original application, please write in bold letters "Resubmit Originals" on the application form.</a:t>
            </a:r>
            <a:br>
              <a:rPr lang="en-US" sz="1400" b="1" dirty="0">
                <a:effectLst/>
                <a:latin typeface="Calibri" panose="020F0502020204030204" pitchFamily="34" charset="0"/>
                <a:ea typeface="Times New Roman" panose="02020603050405020304" pitchFamily="18" charset="0"/>
              </a:rPr>
            </a:br>
            <a:br>
              <a:rPr lang="en-US" sz="1100" dirty="0">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170725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E741-282E-41D7-B9BE-51D0510F0898}"/>
              </a:ext>
            </a:extLst>
          </p:cNvPr>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Jordan’s Principle</a:t>
            </a:r>
            <a:br>
              <a:rPr lang="en-US"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 child under the age of majority in their province or territory of residence can access Jordan's Principle</a:t>
            </a:r>
          </a:p>
        </p:txBody>
      </p:sp>
      <p:sp>
        <p:nvSpPr>
          <p:cNvPr id="16" name="TextBox 15">
            <a:extLst>
              <a:ext uri="{FF2B5EF4-FFF2-40B4-BE49-F238E27FC236}">
                <a16:creationId xmlns:a16="http://schemas.microsoft.com/office/drawing/2014/main" id="{92FED5C2-EBE1-44E9-93AF-CDAC7445502F}"/>
              </a:ext>
            </a:extLst>
          </p:cNvPr>
          <p:cNvSpPr txBox="1"/>
          <p:nvPr/>
        </p:nvSpPr>
        <p:spPr>
          <a:xfrm>
            <a:off x="3126658" y="3017730"/>
            <a:ext cx="6115664" cy="2862322"/>
          </a:xfrm>
          <a:prstGeom prst="rect">
            <a:avLst/>
          </a:prstGeom>
          <a:noFill/>
        </p:spPr>
        <p:txBody>
          <a:bodyPr wrap="square">
            <a:spAutoFit/>
          </a:bodyPr>
          <a:lstStyle/>
          <a:p>
            <a:pPr algn="ctr"/>
            <a:r>
              <a:rPr lang="en-US" dirty="0">
                <a:effectLst/>
                <a:latin typeface="Calibri" panose="020F0502020204030204" pitchFamily="34" charset="0"/>
                <a:ea typeface="Calibri" panose="020F0502020204030204" pitchFamily="34" charset="0"/>
              </a:rPr>
              <a:t>Indigenous Services Canada - Jordan's Principle Line 24 hours, 7 days a week.  </a:t>
            </a:r>
            <a:br>
              <a:rPr lang="en-US" dirty="0">
                <a:effectLst/>
                <a:latin typeface="Calibri" panose="020F0502020204030204" pitchFamily="34" charset="0"/>
                <a:ea typeface="Calibri" panose="020F0502020204030204" pitchFamily="34" charset="0"/>
              </a:rPr>
            </a:br>
            <a:br>
              <a:rPr lang="en-US" dirty="0">
                <a:effectLst/>
                <a:latin typeface="Calibri" panose="020F0502020204030204" pitchFamily="34" charset="0"/>
                <a:ea typeface="Calibri" panose="020F0502020204030204" pitchFamily="34" charset="0"/>
              </a:rPr>
            </a:br>
            <a:r>
              <a:rPr lang="en-US" u="sng" dirty="0">
                <a:solidFill>
                  <a:srgbClr val="0563C1"/>
                </a:solidFill>
                <a:effectLst/>
                <a:latin typeface="Calibri" panose="020F0502020204030204" pitchFamily="34" charset="0"/>
                <a:ea typeface="Calibri" panose="020F0502020204030204" pitchFamily="34" charset="0"/>
                <a:hlinkClick r:id="rId2"/>
              </a:rPr>
              <a:t>https://www.sac-isc.gc.ca/eng/1568396042341/1568396159824</a:t>
            </a:r>
            <a:br>
              <a:rPr lang="en-US" dirty="0">
                <a:effectLst/>
                <a:latin typeface="Calibri" panose="020F0502020204030204" pitchFamily="34" charset="0"/>
                <a:ea typeface="Calibri" panose="020F0502020204030204" pitchFamily="34" charset="0"/>
              </a:rPr>
            </a:b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Available 24 hours, 7 days a week</a:t>
            </a: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Jordan's Principle Call Centre: 1-855-JP-CHILD (1-855-572-4453)</a:t>
            </a: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teletypewriter: 1-866-553-0554</a:t>
            </a:r>
            <a:br>
              <a:rPr lang="en-US"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13213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270C-E1BD-4923-87F9-1501B080915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Assisted Device Program </a:t>
            </a:r>
          </a:p>
        </p:txBody>
      </p:sp>
      <p:sp>
        <p:nvSpPr>
          <p:cNvPr id="4" name="TextBox 3">
            <a:extLst>
              <a:ext uri="{FF2B5EF4-FFF2-40B4-BE49-F238E27FC236}">
                <a16:creationId xmlns:a16="http://schemas.microsoft.com/office/drawing/2014/main" id="{53B93024-7ADE-47A1-9709-11C5AAEFE7C5}"/>
              </a:ext>
            </a:extLst>
          </p:cNvPr>
          <p:cNvSpPr txBox="1"/>
          <p:nvPr/>
        </p:nvSpPr>
        <p:spPr>
          <a:xfrm>
            <a:off x="3038168" y="2554295"/>
            <a:ext cx="6115664" cy="1754326"/>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Through the Assistive Devices Program (ADP), they help people with long-term physical disabilities pay for customized equipment, like wheelchairs and hearing aids.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ADP also helps cover the cost of specialized supplies, such as those used with ostomies.</a:t>
            </a:r>
          </a:p>
        </p:txBody>
      </p:sp>
      <p:sp>
        <p:nvSpPr>
          <p:cNvPr id="6" name="TextBox 5">
            <a:extLst>
              <a:ext uri="{FF2B5EF4-FFF2-40B4-BE49-F238E27FC236}">
                <a16:creationId xmlns:a16="http://schemas.microsoft.com/office/drawing/2014/main" id="{51F1BF13-DE08-40D9-BC8E-957B36CDADE7}"/>
              </a:ext>
            </a:extLst>
          </p:cNvPr>
          <p:cNvSpPr txBox="1"/>
          <p:nvPr/>
        </p:nvSpPr>
        <p:spPr>
          <a:xfrm>
            <a:off x="3038168" y="4308621"/>
            <a:ext cx="6115664"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2"/>
              </a:rPr>
              <a:t>https://www.ontario.ca/page/assistive-devices-program</a:t>
            </a: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9F31109-6785-4CD9-99CB-398FF6DC6AA8}"/>
              </a:ext>
            </a:extLst>
          </p:cNvPr>
          <p:cNvSpPr txBox="1"/>
          <p:nvPr/>
        </p:nvSpPr>
        <p:spPr>
          <a:xfrm>
            <a:off x="2920181" y="5133738"/>
            <a:ext cx="6115664" cy="646331"/>
          </a:xfrm>
          <a:prstGeom prst="rect">
            <a:avLst/>
          </a:prstGeom>
          <a:noFill/>
        </p:spPr>
        <p:txBody>
          <a:bodyPr wrap="square">
            <a:spAutoFit/>
          </a:bodyPr>
          <a:lstStyle/>
          <a:p>
            <a:r>
              <a:rPr lang="en-US" b="0" i="0" dirty="0">
                <a:solidFill>
                  <a:srgbClr val="1A1A1A"/>
                </a:solidFill>
                <a:effectLst/>
                <a:latin typeface="Calibri" panose="020F0502020204030204" pitchFamily="34" charset="0"/>
                <a:cs typeface="Calibri" panose="020F0502020204030204" pitchFamily="34" charset="0"/>
              </a:rPr>
              <a:t>For questions about this, contact </a:t>
            </a:r>
            <a:r>
              <a:rPr lang="en-US" b="0" i="0" u="sng" dirty="0">
                <a:solidFill>
                  <a:srgbClr val="0066CC"/>
                </a:solidFill>
                <a:effectLst/>
                <a:latin typeface="Calibri" panose="020F0502020204030204" pitchFamily="34" charset="0"/>
                <a:cs typeface="Calibri" panose="020F0502020204030204" pitchFamily="34" charset="0"/>
                <a:hlinkClick r:id="rId3"/>
              </a:rPr>
              <a:t>adp@ontario.ca</a:t>
            </a:r>
            <a:r>
              <a:rPr lang="en-US" b="0" i="0" dirty="0">
                <a:solidFill>
                  <a:srgbClr val="1A1A1A"/>
                </a:solidFill>
                <a:effectLst/>
                <a:latin typeface="Calibri" panose="020F0502020204030204" pitchFamily="34" charset="0"/>
                <a:cs typeface="Calibri" panose="020F0502020204030204" pitchFamily="34" charset="0"/>
              </a:rPr>
              <a:t>. Please note that responses may take longer than usual.</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31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4C1-6523-444E-9C44-F19882143DE9}"/>
              </a:ext>
            </a:extLst>
          </p:cNvPr>
          <p:cNvSpPr>
            <a:spLocks noGrp="1"/>
          </p:cNvSpPr>
          <p:nvPr>
            <p:ph type="title"/>
          </p:nvPr>
        </p:nvSpPr>
        <p:spPr/>
        <p:txBody>
          <a:bodyPr>
            <a:noAutofit/>
          </a:bodyPr>
          <a:lstStyle/>
          <a:p>
            <a:r>
              <a:rPr lang="en-US" sz="4000" dirty="0">
                <a:latin typeface="Calibri" panose="020F0502020204030204" pitchFamily="34" charset="0"/>
                <a:cs typeface="Calibri" panose="020F0502020204030204" pitchFamily="34" charset="0"/>
              </a:rPr>
              <a:t>211 Ontario </a:t>
            </a:r>
            <a:br>
              <a:rPr lang="en-US" sz="40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Help Seniors Find Community Supports and Financial Assistance</a:t>
            </a:r>
          </a:p>
        </p:txBody>
      </p:sp>
      <p:sp>
        <p:nvSpPr>
          <p:cNvPr id="4" name="TextBox 3">
            <a:extLst>
              <a:ext uri="{FF2B5EF4-FFF2-40B4-BE49-F238E27FC236}">
                <a16:creationId xmlns:a16="http://schemas.microsoft.com/office/drawing/2014/main" id="{968DF5AA-8094-4FEE-9C52-E2E799363A77}"/>
              </a:ext>
            </a:extLst>
          </p:cNvPr>
          <p:cNvSpPr txBox="1"/>
          <p:nvPr/>
        </p:nvSpPr>
        <p:spPr>
          <a:xfrm>
            <a:off x="1556425" y="2551837"/>
            <a:ext cx="9260732" cy="923330"/>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Calling 211 is one of the best ways you can learn about community and social service programs and financial help that can help improve your quality of life. Such as, housing, food, financial assistance and help with utility bills. </a:t>
            </a:r>
          </a:p>
        </p:txBody>
      </p:sp>
      <p:sp>
        <p:nvSpPr>
          <p:cNvPr id="6" name="TextBox 5">
            <a:extLst>
              <a:ext uri="{FF2B5EF4-FFF2-40B4-BE49-F238E27FC236}">
                <a16:creationId xmlns:a16="http://schemas.microsoft.com/office/drawing/2014/main" id="{59C17726-556C-4088-9429-03447EAC8C5A}"/>
              </a:ext>
            </a:extLst>
          </p:cNvPr>
          <p:cNvSpPr txBox="1"/>
          <p:nvPr/>
        </p:nvSpPr>
        <p:spPr>
          <a:xfrm>
            <a:off x="1926077" y="4572001"/>
            <a:ext cx="8970521" cy="646331"/>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Programs and services available vary by community and can change from season to season. Call 211 to get up-to-date information 24 hours per day, 7 days per week.</a:t>
            </a:r>
          </a:p>
        </p:txBody>
      </p:sp>
    </p:spTree>
    <p:extLst>
      <p:ext uri="{BB962C8B-B14F-4D97-AF65-F5344CB8AC3E}">
        <p14:creationId xmlns:p14="http://schemas.microsoft.com/office/powerpoint/2010/main" val="383878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0362-94AF-49F6-B206-48CC6664217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Partnership for Prescription Assistance</a:t>
            </a:r>
          </a:p>
        </p:txBody>
      </p:sp>
      <p:sp>
        <p:nvSpPr>
          <p:cNvPr id="4" name="TextBox 3">
            <a:extLst>
              <a:ext uri="{FF2B5EF4-FFF2-40B4-BE49-F238E27FC236}">
                <a16:creationId xmlns:a16="http://schemas.microsoft.com/office/drawing/2014/main" id="{AA9EEF4A-5AE6-4B61-BEE3-1EBD0371EAA0}"/>
              </a:ext>
            </a:extLst>
          </p:cNvPr>
          <p:cNvSpPr txBox="1"/>
          <p:nvPr/>
        </p:nvSpPr>
        <p:spPr>
          <a:xfrm>
            <a:off x="1809345" y="2828836"/>
            <a:ext cx="9017539" cy="923330"/>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The Partnership for Prescription Assistance can help qualifying patients without prescription drug coverage get the medicines they need through the program that is right for them. Many will get their medications free or nearly free. </a:t>
            </a:r>
          </a:p>
        </p:txBody>
      </p:sp>
      <p:sp>
        <p:nvSpPr>
          <p:cNvPr id="6" name="TextBox 5">
            <a:extLst>
              <a:ext uri="{FF2B5EF4-FFF2-40B4-BE49-F238E27FC236}">
                <a16:creationId xmlns:a16="http://schemas.microsoft.com/office/drawing/2014/main" id="{834EE34B-2BD1-4DA8-97C9-1365101B31EC}"/>
              </a:ext>
            </a:extLst>
          </p:cNvPr>
          <p:cNvSpPr txBox="1"/>
          <p:nvPr/>
        </p:nvSpPr>
        <p:spPr>
          <a:xfrm>
            <a:off x="3467911" y="4295003"/>
            <a:ext cx="6118696"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For more information, call 1-888-477-2669.</a:t>
            </a:r>
          </a:p>
        </p:txBody>
      </p:sp>
    </p:spTree>
    <p:extLst>
      <p:ext uri="{BB962C8B-B14F-4D97-AF65-F5344CB8AC3E}">
        <p14:creationId xmlns:p14="http://schemas.microsoft.com/office/powerpoint/2010/main" val="333872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8950-BE34-4755-B0D2-DFE8DC8B9B6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Lions Clubs </a:t>
            </a:r>
          </a:p>
        </p:txBody>
      </p:sp>
      <p:sp>
        <p:nvSpPr>
          <p:cNvPr id="4" name="TextBox 3">
            <a:extLst>
              <a:ext uri="{FF2B5EF4-FFF2-40B4-BE49-F238E27FC236}">
                <a16:creationId xmlns:a16="http://schemas.microsoft.com/office/drawing/2014/main" id="{0F6F2575-881F-4D99-9733-2ED0E5B63340}"/>
              </a:ext>
            </a:extLst>
          </p:cNvPr>
          <p:cNvSpPr txBox="1"/>
          <p:nvPr/>
        </p:nvSpPr>
        <p:spPr>
          <a:xfrm>
            <a:off x="1295401" y="2828836"/>
            <a:ext cx="9521755" cy="646331"/>
          </a:xfrm>
          <a:prstGeom prst="rect">
            <a:avLst/>
          </a:prstGeom>
          <a:noFill/>
        </p:spPr>
        <p:txBody>
          <a:bodyPr wrap="square">
            <a:spAutoFit/>
          </a:bodyPr>
          <a:lstStyle/>
          <a:p>
            <a:r>
              <a:rPr lang="en-US" dirty="0"/>
              <a:t>The Lions programs are funded and administrated locally. To find a club serving your community, use the Club Locator link that appears at the bottom of this page. This is a directory of all active Lions clubs.</a:t>
            </a:r>
          </a:p>
        </p:txBody>
      </p:sp>
      <p:sp>
        <p:nvSpPr>
          <p:cNvPr id="6" name="TextBox 5">
            <a:extLst>
              <a:ext uri="{FF2B5EF4-FFF2-40B4-BE49-F238E27FC236}">
                <a16:creationId xmlns:a16="http://schemas.microsoft.com/office/drawing/2014/main" id="{23144506-8335-426C-B96E-D42AC3CFAF5D}"/>
              </a:ext>
            </a:extLst>
          </p:cNvPr>
          <p:cNvSpPr txBox="1"/>
          <p:nvPr/>
        </p:nvSpPr>
        <p:spPr>
          <a:xfrm>
            <a:off x="1381328" y="4156423"/>
            <a:ext cx="9309370" cy="646331"/>
          </a:xfrm>
          <a:prstGeom prst="rect">
            <a:avLst/>
          </a:prstGeom>
          <a:noFill/>
        </p:spPr>
        <p:txBody>
          <a:bodyPr wrap="square">
            <a:spAutoFit/>
          </a:bodyPr>
          <a:lstStyle/>
          <a:p>
            <a:pPr algn="ctr"/>
            <a:r>
              <a:rPr lang="en-US" dirty="0">
                <a:hlinkClick r:id="rId2"/>
              </a:rPr>
              <a:t>https://directory.lionsclubs.org/?language=EN#_ga=2.60823470.345285857.1631219207-1386545605.1631219207</a:t>
            </a:r>
            <a:endParaRPr lang="en-US" dirty="0"/>
          </a:p>
        </p:txBody>
      </p:sp>
      <p:sp>
        <p:nvSpPr>
          <p:cNvPr id="8" name="TextBox 7">
            <a:extLst>
              <a:ext uri="{FF2B5EF4-FFF2-40B4-BE49-F238E27FC236}">
                <a16:creationId xmlns:a16="http://schemas.microsoft.com/office/drawing/2014/main" id="{05E02830-26A3-425C-8601-09DA46D905DC}"/>
              </a:ext>
            </a:extLst>
          </p:cNvPr>
          <p:cNvSpPr txBox="1"/>
          <p:nvPr/>
        </p:nvSpPr>
        <p:spPr>
          <a:xfrm>
            <a:off x="1723417" y="5022345"/>
            <a:ext cx="9395297" cy="923330"/>
          </a:xfrm>
          <a:prstGeom prst="rect">
            <a:avLst/>
          </a:prstGeom>
          <a:noFill/>
        </p:spPr>
        <p:txBody>
          <a:bodyPr wrap="square">
            <a:spAutoFit/>
          </a:bodyPr>
          <a:lstStyle/>
          <a:p>
            <a:pPr algn="ctr"/>
            <a:r>
              <a:rPr lang="en-US" dirty="0"/>
              <a:t>In the Search bar enter only the name of the city. Select the "Search" button.</a:t>
            </a:r>
          </a:p>
          <a:p>
            <a:pPr algn="ctr"/>
            <a:r>
              <a:rPr lang="en-US" dirty="0"/>
              <a:t>A list of clubs will appear. Next to the Club President’s name may appear an envelope icon. This is an e-mail template. Complete the entire form, describing in detail the assistance you seek.</a:t>
            </a:r>
          </a:p>
        </p:txBody>
      </p:sp>
    </p:spTree>
    <p:extLst>
      <p:ext uri="{BB962C8B-B14F-4D97-AF65-F5344CB8AC3E}">
        <p14:creationId xmlns:p14="http://schemas.microsoft.com/office/powerpoint/2010/main" val="2471251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1148</TotalTime>
  <Words>612</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Resources for NIHB Denials</vt:lpstr>
      <vt:lpstr>Chiefs of Ontario NIHB Navigators </vt:lpstr>
      <vt:lpstr>Trillium </vt:lpstr>
      <vt:lpstr>Jordan’s Principle A child under the age of majority in their province or territory of residence can access Jordan's Principle</vt:lpstr>
      <vt:lpstr>Assisted Device Program </vt:lpstr>
      <vt:lpstr>211 Ontario  Help Seniors Find Community Supports and Financial Assistance</vt:lpstr>
      <vt:lpstr>Partnership for Prescription Assistance</vt:lpstr>
      <vt:lpstr>Lions Clubs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when NIHB denies</dc:title>
  <dc:creator>Kara Boucher</dc:creator>
  <cp:lastModifiedBy>Kara Boucher</cp:lastModifiedBy>
  <cp:revision>3</cp:revision>
  <dcterms:created xsi:type="dcterms:W3CDTF">2021-09-09T17:40:22Z</dcterms:created>
  <dcterms:modified xsi:type="dcterms:W3CDTF">2021-09-10T13:25:56Z</dcterms:modified>
</cp:coreProperties>
</file>