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9" r:id="rId3"/>
    <p:sldId id="261" r:id="rId4"/>
    <p:sldId id="262" r:id="rId5"/>
    <p:sldId id="263" r:id="rId6"/>
    <p:sldId id="283" r:id="rId7"/>
    <p:sldId id="264" r:id="rId8"/>
    <p:sldId id="282" r:id="rId9"/>
    <p:sldId id="266" r:id="rId10"/>
    <p:sldId id="267" r:id="rId11"/>
    <p:sldId id="268" r:id="rId12"/>
    <p:sldId id="269" r:id="rId13"/>
    <p:sldId id="281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99" autoAdjust="0"/>
    <p:restoredTop sz="94676" autoAdjust="0"/>
  </p:normalViewPr>
  <p:slideViewPr>
    <p:cSldViewPr snapToGrid="0" snapToObjects="1">
      <p:cViewPr varScale="1">
        <p:scale>
          <a:sx n="97" d="100"/>
          <a:sy n="97" d="100"/>
        </p:scale>
        <p:origin x="-114" y="-8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843F-5BE3-DB48-BE75-E13C6A916034}" type="datetimeFigureOut">
              <a:rPr lang="en-US" smtClean="0"/>
              <a:pPr/>
              <a:t>01/24/2019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FF942-3BAA-DC41-907F-381FBB6A8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F03BF-20B2-1A43-8A86-30732AEB0A68}" type="datetimeFigureOut">
              <a:rPr lang="en-US" smtClean="0"/>
              <a:pPr/>
              <a:t>01/24/2019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F3553-7224-2D44-ABFE-04844E2B5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30194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9699" y="671513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9699" y="1151335"/>
            <a:ext cx="4041775" cy="32048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869657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DFCAA8-4BC1-A14E-8B5A-970D55B07C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 flipH="1">
            <a:off x="457200" y="4923651"/>
            <a:ext cx="8229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Rayonier Advanced Materials Confidential and Proprietary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3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Wingdings" charset="2"/>
        <a:buChar char="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0194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Romeo Malette Forest </a:t>
            </a:r>
            <a:br>
              <a:rPr lang="en-US" dirty="0"/>
            </a:br>
            <a:r>
              <a:rPr lang="en-US" dirty="0"/>
              <a:t>2019-20</a:t>
            </a:r>
            <a:br>
              <a:rPr lang="en-US" dirty="0"/>
            </a:br>
            <a:r>
              <a:rPr lang="en-US" dirty="0"/>
              <a:t> Annual Work Schedule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Forestry Aggregate Pits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Aggregate pits used to build forest access roads</a:t>
            </a:r>
          </a:p>
          <a:p>
            <a:r>
              <a:rPr lang="en-CA" dirty="0"/>
              <a:t>Established within harvest blocks, approved road corridors or operational road boundaries</a:t>
            </a:r>
          </a:p>
          <a:p>
            <a:r>
              <a:rPr lang="en-CA" dirty="0"/>
              <a:t>Can be active for up to 10 years</a:t>
            </a:r>
          </a:p>
          <a:p>
            <a:r>
              <a:rPr lang="en-CA" smtClean="0"/>
              <a:t>Six </a:t>
            </a:r>
            <a:r>
              <a:rPr lang="en-CA" dirty="0"/>
              <a:t>to expire this year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Regeneration Surveys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2,000 ha scheduled for survey this year</a:t>
            </a:r>
          </a:p>
          <a:p>
            <a:pPr>
              <a:buNone/>
            </a:pPr>
            <a:r>
              <a:rPr lang="en-CA" dirty="0"/>
              <a:t>- By helicopter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Questions or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Period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1, 2019 to March 31, 2020</a:t>
            </a:r>
          </a:p>
          <a:p>
            <a:r>
              <a:rPr lang="en-US" dirty="0"/>
              <a:t>Year 1</a:t>
            </a:r>
          </a:p>
          <a:p>
            <a:r>
              <a:rPr lang="en-US" dirty="0"/>
              <a:t>First AWS of the 2019 FMP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44626"/>
          </a:xfrm>
        </p:spPr>
        <p:txBody>
          <a:bodyPr>
            <a:normAutofit/>
          </a:bodyPr>
          <a:lstStyle/>
          <a:p>
            <a:r>
              <a:rPr lang="en-CA" sz="3600" dirty="0"/>
              <a:t>Harvest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83136267"/>
              </p:ext>
            </p:extLst>
          </p:nvPr>
        </p:nvGraphicFramePr>
        <p:xfrm>
          <a:off x="1945759" y="850605"/>
          <a:ext cx="5082363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1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41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41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89243">
                <a:tc>
                  <a:txBody>
                    <a:bodyPr/>
                    <a:lstStyle/>
                    <a:p>
                      <a:pPr algn="ctr"/>
                      <a:r>
                        <a:rPr lang="en-CA" sz="1400" baseline="0" dirty="0"/>
                        <a:t>Forest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aseline="0" dirty="0"/>
                        <a:t>Annual </a:t>
                      </a:r>
                      <a:r>
                        <a:rPr lang="en-CA" sz="1400" baseline="0" dirty="0" err="1"/>
                        <a:t>Avg</a:t>
                      </a:r>
                      <a:r>
                        <a:rPr lang="en-CA" sz="1400" baseline="0" dirty="0"/>
                        <a:t> Harvest Area (ha)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aseline="0" dirty="0"/>
                        <a:t>2018-19 Scheduled Harvest Area (ha)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BW1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110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272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LC1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456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1,252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MC2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426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1009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MW1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236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746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MH2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703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1,439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Pj1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575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Pj2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78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133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Po1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399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778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SB1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1,168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2,333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SF1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268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635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SP1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1,121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2,638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011"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 smtClean="0"/>
                        <a:t>5,096</a:t>
                      </a:r>
                      <a:endParaRPr lang="en-CA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aseline="0" dirty="0"/>
                        <a:t>11,810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Harvest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Phase </a:t>
            </a:r>
            <a:r>
              <a:rPr lang="en-CA" dirty="0" smtClean="0"/>
              <a:t>2 </a:t>
            </a:r>
            <a:r>
              <a:rPr lang="en-CA" dirty="0"/>
              <a:t>blocks from 2009-2019 FMP (bridging blocks have one year to cut them) about 1,013 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Overlapping Licenses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EACOM and RYAM have 45% each of SPF volume.</a:t>
            </a:r>
          </a:p>
          <a:p>
            <a:r>
              <a:rPr lang="en-CA" dirty="0"/>
              <a:t>Little John has 10% of SPF volume</a:t>
            </a:r>
          </a:p>
          <a:p>
            <a:r>
              <a:rPr lang="en-CA" dirty="0"/>
              <a:t>Georgia Pacific has all poplar and birch OSB</a:t>
            </a:r>
          </a:p>
          <a:p>
            <a:r>
              <a:rPr lang="en-CA" dirty="0" err="1"/>
              <a:t>Rockshield</a:t>
            </a:r>
            <a:r>
              <a:rPr lang="en-CA" dirty="0"/>
              <a:t> has all poplar veneer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Mills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RYAM – SPF Sawlogs; Cochrane</a:t>
            </a:r>
          </a:p>
          <a:p>
            <a:r>
              <a:rPr lang="en-CA" dirty="0"/>
              <a:t>EACOM – SPF Sawlogs; Timmins and Ostrom</a:t>
            </a:r>
          </a:p>
          <a:p>
            <a:r>
              <a:rPr lang="en-CA" dirty="0"/>
              <a:t>GP Northwoods – Po/</a:t>
            </a:r>
            <a:r>
              <a:rPr lang="en-CA" dirty="0" err="1"/>
              <a:t>Bw</a:t>
            </a:r>
            <a:r>
              <a:rPr lang="en-CA" dirty="0"/>
              <a:t> OSB; Englehart</a:t>
            </a:r>
          </a:p>
          <a:p>
            <a:r>
              <a:rPr lang="en-CA" dirty="0"/>
              <a:t>Little John – Sawlogs; Timmins</a:t>
            </a:r>
          </a:p>
          <a:p>
            <a:r>
              <a:rPr lang="en-CA" dirty="0"/>
              <a:t>Millson – </a:t>
            </a:r>
            <a:r>
              <a:rPr lang="en-CA" dirty="0" err="1"/>
              <a:t>Bw</a:t>
            </a:r>
            <a:r>
              <a:rPr lang="en-CA" dirty="0"/>
              <a:t> Fuelwood; Timmins</a:t>
            </a:r>
          </a:p>
          <a:p>
            <a:r>
              <a:rPr lang="en-CA" dirty="0" err="1"/>
              <a:t>Rockshield</a:t>
            </a:r>
            <a:r>
              <a:rPr lang="en-CA" dirty="0"/>
              <a:t> – Po Veneer, Cochrane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Silviculture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300" dirty="0"/>
              <a:t>-  	Site Preparation ~ 1,100 ha</a:t>
            </a:r>
          </a:p>
          <a:p>
            <a:pPr>
              <a:buNone/>
            </a:pPr>
            <a:r>
              <a:rPr lang="en-CA" sz="2300" dirty="0"/>
              <a:t>- 	Natural regeneration ~ 2,000 ha</a:t>
            </a:r>
          </a:p>
          <a:p>
            <a:pPr>
              <a:buFontTx/>
              <a:buChar char="-"/>
            </a:pPr>
            <a:r>
              <a:rPr lang="en-CA" sz="2300" dirty="0"/>
              <a:t>Planting ~ 1,100 ha</a:t>
            </a:r>
          </a:p>
          <a:p>
            <a:pPr>
              <a:buFontTx/>
              <a:buChar char="-"/>
            </a:pPr>
            <a:r>
              <a:rPr lang="en-CA" sz="2300" dirty="0"/>
              <a:t>Seedlings ~ 1.71 million</a:t>
            </a:r>
          </a:p>
          <a:p>
            <a:pPr>
              <a:buFontTx/>
              <a:buChar char="-"/>
            </a:pPr>
            <a:r>
              <a:rPr lang="en-CA" sz="2300" dirty="0"/>
              <a:t>Aerial Tending ~ 1,500 ha</a:t>
            </a:r>
          </a:p>
          <a:p>
            <a:pPr>
              <a:buFontTx/>
              <a:buChar char="-"/>
            </a:pPr>
            <a:r>
              <a:rPr lang="en-CA" sz="2300" dirty="0"/>
              <a:t>Slash piling</a:t>
            </a:r>
          </a:p>
          <a:p>
            <a:pPr>
              <a:buFontTx/>
              <a:buChar char="-"/>
            </a:pPr>
            <a:endParaRPr lang="en-CA" sz="2300" dirty="0"/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dirty="0"/>
              <a:t>Roads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Horwood Peninsular Road – Primary may build</a:t>
            </a:r>
          </a:p>
          <a:p>
            <a:r>
              <a:rPr lang="en-CA" dirty="0"/>
              <a:t>Straighten  </a:t>
            </a:r>
            <a:r>
              <a:rPr lang="en-CA" dirty="0" err="1"/>
              <a:t>Penhorwood</a:t>
            </a:r>
            <a:r>
              <a:rPr lang="en-CA" dirty="0"/>
              <a:t> Road at 16 km</a:t>
            </a:r>
          </a:p>
          <a:p>
            <a:r>
              <a:rPr lang="en-CA" dirty="0"/>
              <a:t>Branch and operational road construction to access harvest allocations</a:t>
            </a:r>
          </a:p>
          <a:p>
            <a:r>
              <a:rPr lang="en-CA" dirty="0"/>
              <a:t>Road Maintenance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dirty="0"/>
              <a:t>Crossing Removals and Replacements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Potential Removals</a:t>
            </a:r>
            <a:endParaRPr lang="en-CA" sz="2300" dirty="0"/>
          </a:p>
          <a:p>
            <a:pPr>
              <a:buNone/>
            </a:pPr>
            <a:r>
              <a:rPr lang="en-CA" sz="2300" dirty="0"/>
              <a:t>-</a:t>
            </a:r>
            <a:r>
              <a:rPr lang="en-CA" sz="2300" dirty="0" err="1"/>
              <a:t>Kaneki</a:t>
            </a:r>
            <a:r>
              <a:rPr lang="en-CA" sz="2300" dirty="0"/>
              <a:t> bridge</a:t>
            </a:r>
          </a:p>
          <a:p>
            <a:pPr>
              <a:buNone/>
            </a:pPr>
            <a:r>
              <a:rPr lang="en-CA" sz="2300" dirty="0"/>
              <a:t>-</a:t>
            </a:r>
            <a:r>
              <a:rPr lang="en-CA" sz="2300" dirty="0" err="1"/>
              <a:t>Pharand</a:t>
            </a:r>
            <a:r>
              <a:rPr lang="en-CA" sz="2300" dirty="0"/>
              <a:t> bridge</a:t>
            </a:r>
          </a:p>
          <a:p>
            <a:pPr>
              <a:buNone/>
            </a:pPr>
            <a:r>
              <a:rPr lang="en-CA" sz="2300" dirty="0"/>
              <a:t>- </a:t>
            </a:r>
            <a:r>
              <a:rPr lang="en-CA" sz="2300" dirty="0" err="1"/>
              <a:t>Bl</a:t>
            </a:r>
            <a:r>
              <a:rPr lang="en-CA" sz="2300" dirty="0"/>
              <a:t> 364, </a:t>
            </a:r>
            <a:r>
              <a:rPr lang="en-CA" sz="2300" dirty="0" err="1"/>
              <a:t>Fripp</a:t>
            </a:r>
            <a:r>
              <a:rPr lang="en-CA" sz="2300" dirty="0"/>
              <a:t> Road, </a:t>
            </a:r>
            <a:r>
              <a:rPr lang="en-CA" sz="2300" dirty="0" err="1"/>
              <a:t>Bl</a:t>
            </a:r>
            <a:r>
              <a:rPr lang="en-CA" sz="2300" dirty="0"/>
              <a:t> 348, </a:t>
            </a:r>
            <a:r>
              <a:rPr lang="en-CA" sz="2300" dirty="0" err="1" smtClean="0"/>
              <a:t>Bl</a:t>
            </a:r>
            <a:r>
              <a:rPr lang="en-CA" sz="2300" dirty="0" smtClean="0"/>
              <a:t> 357.</a:t>
            </a:r>
            <a:endParaRPr lang="en-CA" sz="2300" dirty="0"/>
          </a:p>
          <a:p>
            <a:pPr>
              <a:buNone/>
            </a:pPr>
            <a:r>
              <a:rPr lang="en-CA" sz="3000" dirty="0"/>
              <a:t>Potential Replacement</a:t>
            </a:r>
          </a:p>
          <a:p>
            <a:pPr>
              <a:buNone/>
            </a:pPr>
            <a:r>
              <a:rPr lang="en-CA" sz="3000" dirty="0"/>
              <a:t>- </a:t>
            </a:r>
            <a:r>
              <a:rPr lang="en-CA" sz="2300" dirty="0"/>
              <a:t>Nat River Bridge - Malette Road</a:t>
            </a:r>
            <a:endParaRPr lang="en-CA" sz="3000" dirty="0"/>
          </a:p>
          <a:p>
            <a:pPr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FCAA8-4BC1-A14E-8B5A-970D55B07C7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YAM">
      <a:dk1>
        <a:srgbClr val="005589"/>
      </a:dk1>
      <a:lt1>
        <a:sysClr val="window" lastClr="FFFFFF"/>
      </a:lt1>
      <a:dk2>
        <a:srgbClr val="000046"/>
      </a:dk2>
      <a:lt2>
        <a:srgbClr val="EEECE1"/>
      </a:lt2>
      <a:accent1>
        <a:srgbClr val="DCAD27"/>
      </a:accent1>
      <a:accent2>
        <a:srgbClr val="4D2F48"/>
      </a:accent2>
      <a:accent3>
        <a:srgbClr val="99999A"/>
      </a:accent3>
      <a:accent4>
        <a:srgbClr val="D4451D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RYAM">
      <a:dk1>
        <a:srgbClr val="005589"/>
      </a:dk1>
      <a:lt1>
        <a:sysClr val="window" lastClr="FFFFFF"/>
      </a:lt1>
      <a:dk2>
        <a:srgbClr val="000046"/>
      </a:dk2>
      <a:lt2>
        <a:srgbClr val="EEECE1"/>
      </a:lt2>
      <a:accent1>
        <a:srgbClr val="DCAD27"/>
      </a:accent1>
      <a:accent2>
        <a:srgbClr val="4D2F48"/>
      </a:accent2>
      <a:accent3>
        <a:srgbClr val="99999A"/>
      </a:accent3>
      <a:accent4>
        <a:srgbClr val="D4451D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294</Words>
  <Application>Microsoft Office PowerPoint</Application>
  <PresentationFormat>On-screen Show (16:9)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Office Theme</vt:lpstr>
      <vt:lpstr>Romeo Malette Forest  2019-20  Annual Work Schedule</vt:lpstr>
      <vt:lpstr>Period</vt:lpstr>
      <vt:lpstr>Harvest Area</vt:lpstr>
      <vt:lpstr>Harvest Area</vt:lpstr>
      <vt:lpstr>Overlapping Licenses</vt:lpstr>
      <vt:lpstr>Mills</vt:lpstr>
      <vt:lpstr>Silviculture</vt:lpstr>
      <vt:lpstr>Roads</vt:lpstr>
      <vt:lpstr>Crossing Removals and Replacements</vt:lpstr>
      <vt:lpstr>Forestry Aggregate Pits</vt:lpstr>
      <vt:lpstr>Regeneration Surveys</vt:lpstr>
      <vt:lpstr>Questions or Comments?</vt:lpstr>
    </vt:vector>
  </TitlesOfParts>
  <Company>Broadbased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Crrier</dc:creator>
  <cp:lastModifiedBy>Lino Morandin</cp:lastModifiedBy>
  <cp:revision>79</cp:revision>
  <dcterms:created xsi:type="dcterms:W3CDTF">2015-09-09T16:36:15Z</dcterms:created>
  <dcterms:modified xsi:type="dcterms:W3CDTF">2019-01-24T13:24:49Z</dcterms:modified>
</cp:coreProperties>
</file>